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34"/>
  </p:notesMasterIdLst>
  <p:sldIdLst>
    <p:sldId id="268" r:id="rId2"/>
    <p:sldId id="259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5" r:id="rId12"/>
    <p:sldId id="296" r:id="rId13"/>
    <p:sldId id="299" r:id="rId14"/>
    <p:sldId id="297" r:id="rId15"/>
    <p:sldId id="300" r:id="rId16"/>
    <p:sldId id="301" r:id="rId17"/>
    <p:sldId id="303" r:id="rId18"/>
    <p:sldId id="304" r:id="rId19"/>
    <p:sldId id="305" r:id="rId20"/>
    <p:sldId id="307" r:id="rId21"/>
    <p:sldId id="306" r:id="rId22"/>
    <p:sldId id="309" r:id="rId23"/>
    <p:sldId id="311" r:id="rId24"/>
    <p:sldId id="308" r:id="rId25"/>
    <p:sldId id="312" r:id="rId26"/>
    <p:sldId id="313" r:id="rId27"/>
    <p:sldId id="314" r:id="rId28"/>
    <p:sldId id="315" r:id="rId29"/>
    <p:sldId id="317" r:id="rId30"/>
    <p:sldId id="318" r:id="rId31"/>
    <p:sldId id="319" r:id="rId32"/>
    <p:sldId id="32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396"/>
    <a:srgbClr val="D6D6CE"/>
    <a:srgbClr val="767676"/>
    <a:srgbClr val="A6A6A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2"/>
    <p:restoredTop sz="82803"/>
  </p:normalViewPr>
  <p:slideViewPr>
    <p:cSldViewPr snapToGrid="0" snapToObjects="1" showGuides="1">
      <p:cViewPr>
        <p:scale>
          <a:sx n="82" d="100"/>
          <a:sy n="82" d="100"/>
        </p:scale>
        <p:origin x="2152" y="520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-20544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592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04-CDA9-4845-B42A-2FC66BD024A1}" type="datetimeFigureOut">
              <a:rPr lang="en-US" smtClean="0"/>
              <a:t>4/19/24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58B3-987A-6A45-B91C-84067A2BE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9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Regarding to the political issues, the news corporations in United states often have various progressive or conservative view. This is call the media bias.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23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06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1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1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8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88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5400" dirty="0"/>
                  <a:t> a function of the frequency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  : </m:t>
                    </m:r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8800" b="0" i="0">
                    <a:latin typeface="Cambria Math" panose="02040503050406030204" pitchFamily="18" charset="0"/>
                  </a:rPr>
                  <a:t>𝑃(𝐹=𝑛│𝑃=𝑛): </a:t>
                </a:r>
                <a:r>
                  <a:rPr lang="en-US" sz="5400" dirty="0"/>
                  <a:t> a function of the frequency </a:t>
                </a:r>
                <a:r>
                  <a:rPr lang="en-US" sz="5400" b="0" i="0">
                    <a:latin typeface="Cambria Math" panose="02040503050406030204" pitchFamily="18" charset="0"/>
                  </a:rPr>
                  <a:t>𝑃(𝐹=𝑛│𝐷_𝑛 )   : </a:t>
                </a:r>
                <a:endParaRPr lang="en-US" sz="54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1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39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dataset include the face crops, politician name and source news corporations.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31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Across Parties, Gender and Race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73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Indistinguishable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02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Intuitive reason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7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Intuitive reason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3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organizations or researchers analyze the media bias in different 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2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6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candidates with the image above in the news articles are more likely to be favored by voters.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44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Distinguisable</a:t>
            </a:r>
            <a:endParaRPr lang="en-US" dirty="0"/>
          </a:p>
          <a:p>
            <a:r>
              <a:rPr lang="en-US" dirty="0"/>
              <a:t>We can treat a facial expression as a combination of the six </a:t>
            </a:r>
            <a:r>
              <a:rPr lang="en-US"/>
              <a:t>basic emotions.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21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77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noticeable that we do not know the content of the images, (could be corporation’s logo, landscape, photos of one or several persons). We don’t know the source of the </a:t>
            </a:r>
            <a:r>
              <a:rPr lang="en-US" dirty="0" err="1"/>
              <a:t>urls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57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Duplicates not be removed: same images from the same article that appear under different URL.</a:t>
            </a:r>
          </a:p>
          <a:p>
            <a:pPr lvl="1"/>
            <a:r>
              <a:rPr lang="en-US" dirty="0"/>
              <a:t>Would discuss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9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sample sizes of right medias are all around 100 k</a:t>
            </a:r>
            <a:r>
              <a:rPr lang="en-US"/>
              <a:t>, while the </a:t>
            </a:r>
            <a:r>
              <a:rPr lang="en-US" dirty="0"/>
              <a:t>Politico dominates the Left medias.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82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9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963CE4-0B47-E14C-9F34-FE73C1C1A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8434" r="25845" b="9306"/>
          <a:stretch/>
        </p:blipFill>
        <p:spPr>
          <a:xfrm>
            <a:off x="-1" y="0"/>
            <a:ext cx="12192001" cy="6824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E3BA62-8BB3-B747-9E3E-15AA957B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</a:blip>
          <a:srcRect/>
          <a:stretch/>
        </p:blipFill>
        <p:spPr>
          <a:xfrm>
            <a:off x="-2703201" y="-2649403"/>
            <a:ext cx="9640714" cy="1247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A5BA48-AFE1-5E44-A9C5-06E7B917E32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0D7907-C9D3-3549-909B-0DF4C37BE50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1A4FFB-2DA6-B041-8E46-A9F639194E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FD6274-0791-934D-9895-1D69E96EC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4AEBB-E874-8448-8608-9D9CEE764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065AF6-9149-3648-8E45-2ACA8FA0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170052-8987-EA41-9962-ED4E6D421F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5ACAA2-15A7-A242-95F3-F25F41B673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473B1-050A-A247-ADA5-767EBF554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Maro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8B395A-ABD1-784B-A94A-7A6283C5448E}"/>
              </a:ext>
            </a:extLst>
          </p:cNvPr>
          <p:cNvSpPr/>
          <p:nvPr/>
        </p:nvSpPr>
        <p:spPr>
          <a:xfrm>
            <a:off x="0" y="3"/>
            <a:ext cx="12192000" cy="686523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880606-C0DA-1244-B23A-CDDC05B4C63A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4CFDE2-E6EB-A345-957E-50A4ECD423D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868FDA-D1BB-EE41-ABB2-465907C57C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9B5EFB-5007-AD46-BE77-BAC76C608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468986D-4939-0940-815B-86D85FFC6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D39B1C-C9BE-9F4C-88E3-EF2E97B7E5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A2B6-31F3-7C45-864E-49505F12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64CECC-4175-4844-A728-504904E6D9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53C0E5-BAE9-8B41-90FD-2C57873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 trans="8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8"/>
            <a:ext cx="5157787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8"/>
            <a:ext cx="5183188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28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0B90FFB-1D8E-AF4C-A20C-D4A3B8A3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7EFA50-3B63-3A4E-837C-38C854BE2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3" y="1811867"/>
            <a:ext cx="3356036" cy="2047752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7E8FA33-8160-E84B-9F98-0A2BFB2A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3995065"/>
            <a:ext cx="3356035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7B00556-D0CC-204C-9B94-C8062981F51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417013" y="3995065"/>
            <a:ext cx="3357971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899E92-C4B9-4144-ADBA-EF18DD1168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95828" y="3995065"/>
            <a:ext cx="3357969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631A6A1-A439-A143-ABEA-DDB2D12F181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17015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8AC718-D08E-D142-ABDD-8F7BAA4AC9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995827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9469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326AB-2B19-2B4B-A7BC-8A991C83D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1811871"/>
            <a:ext cx="4919133" cy="4049183"/>
          </a:xfrm>
        </p:spPr>
        <p:txBody>
          <a:bodyPr/>
          <a:lstStyle>
            <a:lvl1pPr marL="0" indent="0">
              <a:buNone/>
              <a:defRPr sz="2400" b="0" i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856875-E70E-F044-B7AD-961CE18586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34671" y="1809751"/>
            <a:ext cx="4919133" cy="4059238"/>
          </a:xfrm>
        </p:spPr>
        <p:txBody>
          <a:bodyPr/>
          <a:lstStyle>
            <a:lvl1pPr>
              <a:defRPr sz="2400" b="0" i="0"/>
            </a:lvl1pPr>
            <a:lvl2pPr>
              <a:defRPr sz="2100" b="0" i="0"/>
            </a:lvl2pPr>
            <a:lvl3pPr>
              <a:defRPr sz="1800" b="0" i="0"/>
            </a:lvl3pPr>
            <a:lvl4pPr>
              <a:defRPr sz="1500" b="0" i="0"/>
            </a:lvl4pPr>
            <a:lvl5pPr>
              <a:defRPr sz="1500" b="0" i="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3B2F242-CA0B-5440-B148-FC652EC0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93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10E13E9-A40B-8242-87D0-21EA016AAB4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" y="3231643"/>
            <a:ext cx="6065519" cy="3184256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BE66D83-505F-514A-94A7-9B6AE6877B0C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26480" y="3231643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1E4A28-1755-3844-AD33-415D78C99D8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2"/>
            <a:ext cx="6065520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57D2046-3B53-4544-9BDB-18F56371C74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26480" y="2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113D8F-5565-DD41-BF67-678D238034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EEC998-5A27-9346-81A2-F9B3545521BA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5D0983-302A-8E44-935E-E9CF14A3B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15891E-6C12-7A4A-9019-596974DFB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8CE5FE-A213-BB49-8ADF-88DBCC642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9B5F19-F9FD-9945-B1B4-5CE6811368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948919-2B39-9F40-BEC5-4401D0782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C6DE8-7C84-554C-B3A1-A637C6377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7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D2FB2-72E8-654B-BDC3-440102A15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659737-1021-E747-89B3-76FB616933A4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2803AD-AA31-3A44-8C9A-BA97BCD30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B499C2-3DE5-514E-B209-26F56500FA87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ED4D4F-AC78-4449-BA53-42FFD88FDE0E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F554CD-5CBC-CF47-8E84-2AFF6ABE9C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BDDA2C1-3616-7241-B086-5ABC829318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FBC9D1-2F97-9D42-A63A-E905AD2804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02FBD5-1048-6C42-A32F-B6FF988FF7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5E88F5-032D-4742-90D8-A9DC9A0898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1D2D71F-129B-5E4F-8CDC-34CF412348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16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B7554-0594-584B-919D-1DF1A71D1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FF98D-B38B-4E4F-A7D3-EFDE30DF1B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EA7C03-7F17-CF4E-91C2-9F463E1B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E5C16-F0BD-5F46-97A8-CEDF94F42EED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E1EF7D-E655-2A49-9DEE-EC8AD2225E5C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566C16-C310-8747-A5D4-D3BBDF298D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804ACBA-7D52-3048-90F9-2E5A92B426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591FCF-6710-3B47-A27A-B39CABD128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925706-8E66-E649-919D-D820B55EC1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8E2732-D8C0-B54D-8A5C-D2D2DA2B4B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E44246-B7C8-B34C-8C09-B5BB65F422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1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CC0828-A75B-F849-8641-3DEDF618C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434" r="25845" b="9209"/>
          <a:stretch/>
        </p:blipFill>
        <p:spPr>
          <a:xfrm>
            <a:off x="-1" y="0"/>
            <a:ext cx="12192000" cy="6834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9FA067-2C4D-C14D-A888-A679E57BB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5888"/>
            <a:ext cx="5306907" cy="64750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Helvetica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163BF-3A81-2549-BBA1-DD2297BF2E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AB37B8-08AE-A24D-9A15-E005CE6538B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DB43C-FB49-224C-8652-7BE6DDE9E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5EF9B5-A787-EA4B-86A6-ED5B1988C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A3AF97-D04F-8F4A-8167-C306A187B0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1B61ED-8963-3247-B88B-7C128694B7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B634E0-223B-8C43-8FCE-13571079D9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1340C4-4637-9544-AD35-26F6763C72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0C56AA3-E32C-0E48-BEC1-1F1FE93DB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1" y="6459132"/>
            <a:ext cx="3432387" cy="365125"/>
          </a:xfrm>
        </p:spPr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38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A13415-5C23-C347-8FD4-FCC01FDDBED9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D88F65-95EA-794A-84D9-561E25623B2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2065E5-A0DB-D342-872B-518266928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E68B7D1-B803-C641-9681-DF4B3C70F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ED2DC2-9202-A944-8C6A-0589E3A79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A4F2D5-BFD8-7C41-B78C-F5640F5D43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E420895-B2CF-EF4A-B9B1-CB48B3E455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3B47EB-28B4-E243-9BB4-C94F69D366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3D350-3A11-F04D-9DBD-7AF23535D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24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AAFD-B28B-B347-8A93-5F44BAFD3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94388C-76E0-6545-A3AB-12CBFD8DCF0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22082E-E1DF-634A-A836-3F5F10A93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5BAB41-634C-384C-BD5E-EC3DBF8AC7FF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A157C6-DEF5-B642-BB25-3E6B4CA3F12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92B8B0D-DD6D-3E4F-AF16-D03DD5CD8B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7EF85D8-837C-A145-B497-D5A8A95138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36674F0-347A-FA45-92A9-58740148D9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EA944C-50C1-D746-9CA5-FCD2C7BCB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CEFCA9-6235-B048-8F96-0EFC276B54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4CD5D1-3EC6-9244-A991-B397D6230A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2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4DE7D81-13B8-AF4E-B872-344D1FDA5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B044032-08FC-B844-88A8-08FDA2514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DAE276-DC3F-7F4D-8C26-D2C187FF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0579" y="996430"/>
            <a:ext cx="7061200" cy="2387600"/>
          </a:xfrm>
        </p:spPr>
        <p:txBody>
          <a:bodyPr anchor="b">
            <a:normAutofit/>
          </a:bodyPr>
          <a:lstStyle>
            <a:lvl1pPr algn="l">
              <a:defRPr sz="2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Examining the Interplay Between Politicians' Facial Expressions in Media Images and News Corporation Bias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D1A3D0-4FC2-BD4B-80E4-B645C00F12C9}"/>
              </a:ext>
            </a:extLst>
          </p:cNvPr>
          <p:cNvSpPr/>
          <p:nvPr userDrawn="1"/>
        </p:nvSpPr>
        <p:spPr>
          <a:xfrm>
            <a:off x="0" y="6400222"/>
            <a:ext cx="12192000" cy="466344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A5CA1C-F727-B149-8097-BB1439F163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3686" y="6400222"/>
            <a:ext cx="2852314" cy="4696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B9F0A3-7301-A245-97F5-063935E592C7}"/>
              </a:ext>
            </a:extLst>
          </p:cNvPr>
          <p:cNvCxnSpPr>
            <a:cxnSpLocks/>
          </p:cNvCxnSpPr>
          <p:nvPr userDrawn="1"/>
        </p:nvCxnSpPr>
        <p:spPr>
          <a:xfrm>
            <a:off x="0" y="6395648"/>
            <a:ext cx="12192000" cy="0"/>
          </a:xfrm>
          <a:prstGeom prst="line">
            <a:avLst/>
          </a:prstGeom>
          <a:ln w="635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950579" y="3429000"/>
            <a:ext cx="5551823" cy="1518915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Chenfeng</a:t>
            </a:r>
            <a:r>
              <a:rPr lang="en-US" dirty="0"/>
              <a:t> LI</a:t>
            </a:r>
          </a:p>
          <a:p>
            <a:r>
              <a:rPr lang="en-US" dirty="0"/>
              <a:t>Department of Statistics, UChicago</a:t>
            </a:r>
          </a:p>
          <a:p>
            <a:r>
              <a:rPr lang="en-US" dirty="0"/>
              <a:t>19th April, 2024</a:t>
            </a:r>
          </a:p>
          <a:p>
            <a:r>
              <a:rPr lang="en-US" dirty="0"/>
              <a:t>Advisor: Prof. Aaron Schein</a:t>
            </a:r>
          </a:p>
        </p:txBody>
      </p:sp>
    </p:spTree>
    <p:extLst>
      <p:ext uri="{BB962C8B-B14F-4D97-AF65-F5344CB8AC3E}">
        <p14:creationId xmlns:p14="http://schemas.microsoft.com/office/powerpoint/2010/main" val="345432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5DAE276-DC3F-7F4D-8C26-D2C187FF2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CD0C7C-CA0B-6D4B-9E66-C56947278E67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053998-B21C-2143-A93B-FEA89D63FCCC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813638-BF56-CE47-82B3-C8C80C097B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7A11D22-26C3-6F4F-91EA-60BD722F99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F21B53-CDCF-9E4C-BF0E-51A2355E21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B8463C2-D23C-D848-9189-3E0C7F383A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984FA4-D078-EB4D-B645-CBFB6FE7D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C149CB-F362-704D-B34F-D4919B1265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203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416ABD3-B0FF-3B4C-8FD0-7EFA69524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F6E9A7-0B96-9A45-BE03-B02DAC131566}"/>
                </a:ext>
              </a:extLst>
            </p:cNvPr>
            <p:cNvSpPr/>
            <p:nvPr userDrawn="1"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CBEB3A-B9C1-834D-8C72-39DBB30106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2991CA0-39EA-1545-AEF0-B75C5CE47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6F5B0B-C9FD-0347-A1C2-1D3B7E62F1ED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C818AB-BB6F-E04B-BBFA-A07BE3C4FEB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C13BF5B-E37C-E74A-9F18-110D87EEF2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D653A7-8DDC-9146-936C-D518FF5B2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311BD60-7275-D64C-9F4F-99B8799ABD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228A89-9676-CC42-BA39-DEE5DFAB9D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B1F78E-824B-5545-8FAB-D9C78DA522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05EDDD-3185-DA4E-BC25-9F4B4809B5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71327F5D-F3C8-B04A-BB58-B93516C9B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9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CE658D9-D054-3F4C-A92D-31C587025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968A1-5801-1E42-B6BA-F3BB96E0DF8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E511D-5816-794B-A1B8-B5C1A62FA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49809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048696-EA6C-704F-9DD8-BBC1BBCE2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D550AB-4267-2745-B8A7-471587897BC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A9218E-908A-5D45-ADBF-342BC22CD9DD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6B51FA-8094-1142-B844-02A6D5A91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BCE1E5-92F9-E440-A62D-5E61D450F2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FDEA80A-CA0F-2D4E-A557-B300352C5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A4C7F4-A86F-4345-824D-93F8B6A11C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C5A06C-3A86-1544-AE26-F096D3B7EB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AF234B-1982-6E49-A62B-987E45B9F5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273C311C-0F83-4F4C-B006-EF4884A4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sz="16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Light Greyst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A82A58-E4D6-B345-A3C4-34CEF615051E}"/>
              </a:ext>
            </a:extLst>
          </p:cNvPr>
          <p:cNvSpPr/>
          <p:nvPr userDrawn="1"/>
        </p:nvSpPr>
        <p:spPr>
          <a:xfrm>
            <a:off x="0" y="6400222"/>
            <a:ext cx="12192000" cy="466344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E30AB7-A0FC-FC44-843C-EF28BA817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686" y="6400222"/>
            <a:ext cx="2877714" cy="47388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2FEE50-C598-2041-A9E0-2129F1D88768}"/>
              </a:ext>
            </a:extLst>
          </p:cNvPr>
          <p:cNvCxnSpPr>
            <a:cxnSpLocks/>
          </p:cNvCxnSpPr>
          <p:nvPr userDrawn="1"/>
        </p:nvCxnSpPr>
        <p:spPr>
          <a:xfrm>
            <a:off x="0" y="6395648"/>
            <a:ext cx="12192000" cy="0"/>
          </a:xfrm>
          <a:prstGeom prst="line">
            <a:avLst/>
          </a:prstGeom>
          <a:ln w="635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CD69E-4FBE-784C-A603-C5046E41F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C63AC4-5A08-2448-A97C-452F675A36B9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9D04EE-FB04-984A-A9E5-11B792051E10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D6D137-810A-2B42-B9FD-BA384D6CC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E847BA-92A7-9B49-86E2-22CFAE7BFD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B2BA55-CB17-8F41-9008-63E033383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A87152-16F0-7644-A3F6-738E589BAC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9AEF35-302D-AF43-9DF6-02E1B36C71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5AD3D85-C85C-CB4B-A24F-14DDE7B685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2C294E9-685F-4941-9BB0-F4B17776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10000"/>
          </a:blip>
          <a:srcRect/>
          <a:stretch/>
        </p:blipFill>
        <p:spPr>
          <a:xfrm>
            <a:off x="9429243" y="0"/>
            <a:ext cx="3836416" cy="3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803185-146A-A14A-A4BF-97AB80981521}"/>
              </a:ext>
            </a:extLst>
          </p:cNvPr>
          <p:cNvSpPr/>
          <p:nvPr userDrawn="1"/>
        </p:nvSpPr>
        <p:spPr>
          <a:xfrm>
            <a:off x="0" y="6400222"/>
            <a:ext cx="12192000" cy="466344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432EE2-7792-3845-B4F9-855AEA81B940}"/>
              </a:ext>
            </a:extLst>
          </p:cNvPr>
          <p:cNvCxnSpPr>
            <a:cxnSpLocks/>
          </p:cNvCxnSpPr>
          <p:nvPr userDrawn="1"/>
        </p:nvCxnSpPr>
        <p:spPr>
          <a:xfrm>
            <a:off x="0" y="6395648"/>
            <a:ext cx="12192000" cy="0"/>
          </a:xfrm>
          <a:prstGeom prst="line">
            <a:avLst/>
          </a:prstGeom>
          <a:ln w="635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534136"/>
            <a:ext cx="10515600" cy="44294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C833-4073-5D47-B09D-AF15D624975A}"/>
              </a:ext>
            </a:extLst>
          </p:cNvPr>
          <p:cNvCxnSpPr>
            <a:cxnSpLocks/>
          </p:cNvCxnSpPr>
          <p:nvPr userDrawn="1"/>
        </p:nvCxnSpPr>
        <p:spPr>
          <a:xfrm>
            <a:off x="0" y="1344113"/>
            <a:ext cx="12192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D91AA04-6B4E-C823-7C25-F04E9A1F24B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rcRect/>
          <a:stretch/>
        </p:blipFill>
        <p:spPr>
          <a:xfrm>
            <a:off x="703686" y="6400222"/>
            <a:ext cx="2877714" cy="47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4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8" r:id="rId2"/>
    <p:sldLayoutId id="2147483685" r:id="rId3"/>
    <p:sldLayoutId id="2147483709" r:id="rId4"/>
    <p:sldLayoutId id="2147483703" r:id="rId5"/>
    <p:sldLayoutId id="2147483704" r:id="rId6"/>
    <p:sldLayoutId id="2147483686" r:id="rId7"/>
    <p:sldLayoutId id="2147483687" r:id="rId8"/>
    <p:sldLayoutId id="2147483688" r:id="rId9"/>
    <p:sldLayoutId id="2147483705" r:id="rId10"/>
    <p:sldLayoutId id="2147483689" r:id="rId11"/>
    <p:sldLayoutId id="2147483690" r:id="rId12"/>
    <p:sldLayoutId id="2147483691" r:id="rId13"/>
    <p:sldLayoutId id="2147483692" r:id="rId14"/>
    <p:sldLayoutId id="2147483697" r:id="rId15"/>
    <p:sldLayoutId id="2147483698" r:id="rId16"/>
    <p:sldLayoutId id="2147483700" r:id="rId17"/>
    <p:sldLayoutId id="2147483701" r:id="rId18"/>
    <p:sldLayoutId id="2147483706" r:id="rId19"/>
    <p:sldLayoutId id="2147483710" r:id="rId20"/>
    <p:sldLayoutId id="2147483707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800000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Font typeface="Arial" panose="020B0604020202020204" pitchFamily="34" charset="0"/>
        <a:buChar char="•"/>
        <a:defRPr sz="24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0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8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6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4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FE14-8E7D-124D-BA27-138CFDB1A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Examining the Interplay Between Politicians' Facial Expressions in Media Images and News Corporation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27DE5-81DC-6A45-BF70-869A26ED4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429000"/>
            <a:ext cx="5551823" cy="2087880"/>
          </a:xfrm>
        </p:spPr>
        <p:txBody>
          <a:bodyPr>
            <a:normAutofit/>
          </a:bodyPr>
          <a:lstStyle/>
          <a:p>
            <a:r>
              <a:rPr lang="en-US" dirty="0" err="1"/>
              <a:t>Chenfeng</a:t>
            </a:r>
            <a:r>
              <a:rPr lang="en-US" dirty="0"/>
              <a:t> LI</a:t>
            </a:r>
          </a:p>
          <a:p>
            <a:r>
              <a:rPr lang="en-US" dirty="0"/>
              <a:t>Department of Statistics, UChicago</a:t>
            </a:r>
          </a:p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April, 2024</a:t>
            </a:r>
          </a:p>
          <a:p>
            <a:endParaRPr lang="en-US" dirty="0"/>
          </a:p>
          <a:p>
            <a:r>
              <a:rPr lang="en-US" dirty="0"/>
              <a:t>Advisor: Prof. Aaron Schein</a:t>
            </a:r>
          </a:p>
        </p:txBody>
      </p:sp>
    </p:spTree>
    <p:extLst>
      <p:ext uri="{BB962C8B-B14F-4D97-AF65-F5344CB8AC3E}">
        <p14:creationId xmlns:p14="http://schemas.microsoft.com/office/powerpoint/2010/main" val="3529587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831-F776-0246-A6CE-BDB9EC2F2E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82150" y="2044361"/>
            <a:ext cx="7002417" cy="4059238"/>
          </a:xfrm>
        </p:spPr>
        <p:txBody>
          <a:bodyPr/>
          <a:lstStyle/>
          <a:p>
            <a:r>
              <a:rPr lang="en-US" dirty="0"/>
              <a:t>Each UUID may correspond to different images.</a:t>
            </a:r>
          </a:p>
          <a:p>
            <a:pPr lvl="1"/>
            <a:r>
              <a:rPr lang="en-US" dirty="0"/>
              <a:t>Not using UUID as duplication indicator.</a:t>
            </a:r>
          </a:p>
          <a:p>
            <a:r>
              <a:rPr lang="en-US" dirty="0"/>
              <a:t>Textual elements may be absent.</a:t>
            </a:r>
          </a:p>
          <a:p>
            <a:pPr lvl="1"/>
            <a:r>
              <a:rPr lang="en-US" dirty="0"/>
              <a:t>Not simply using texts as indicator.</a:t>
            </a:r>
          </a:p>
          <a:p>
            <a:r>
              <a:rPr lang="en-US" dirty="0"/>
              <a:t>The media outlets reuse images across different reports.</a:t>
            </a:r>
          </a:p>
          <a:p>
            <a:pPr lvl="1"/>
            <a:r>
              <a:rPr lang="en-US" dirty="0"/>
              <a:t>Not simply using image URL as indicator.</a:t>
            </a:r>
          </a:p>
          <a:p>
            <a:r>
              <a:rPr lang="en-US" dirty="0"/>
              <a:t>Duplication indicator: group (Image URL, Texts).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Duplicates Identification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73CFD-ECC2-8BC2-21D3-31883B60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0" y="1567542"/>
            <a:ext cx="1907946" cy="2264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6C0DE6-9DC9-FBAE-683C-5DCC3577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687" y="1567542"/>
            <a:ext cx="1854428" cy="2188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4CA64-46F9-93A8-96C5-41C796027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50" y="3839370"/>
            <a:ext cx="2011085" cy="2264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2AE60-3ACC-CC27-376F-3BF98F140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687" y="3739244"/>
            <a:ext cx="1890159" cy="23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2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8058-EF14-0448-8D16-08A8DE8F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ECAA-FBFA-4148-B81F-9611C0EEB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740" y="1534136"/>
            <a:ext cx="5162060" cy="4429492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Source of a URL: second-level domain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Examples:</a:t>
            </a:r>
          </a:p>
          <a:p>
            <a:pPr lvl="1"/>
            <a:r>
              <a:rPr lang="en-US" sz="1800" dirty="0">
                <a:effectLst/>
                <a:latin typeface="LinLibertineT"/>
              </a:rPr>
              <a:t>https://</a:t>
            </a:r>
            <a:r>
              <a:rPr lang="en-US" sz="1800" dirty="0" err="1">
                <a:effectLst/>
                <a:latin typeface="LinLibertineT"/>
              </a:rPr>
              <a:t>static</a:t>
            </a:r>
            <a:r>
              <a:rPr lang="en-US" sz="1800" b="1" dirty="0" err="1">
                <a:effectLst/>
                <a:latin typeface="LinLibertineT"/>
              </a:rPr>
              <a:t>.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LinLibertineTB"/>
              </a:rPr>
              <a:t>politico</a:t>
            </a:r>
            <a:r>
              <a:rPr lang="en-US" sz="1800" dirty="0" err="1">
                <a:effectLst/>
                <a:latin typeface="LinLibertineT"/>
              </a:rPr>
              <a:t>.com</a:t>
            </a:r>
            <a:r>
              <a:rPr lang="en-US" sz="1800" dirty="0">
                <a:effectLst/>
                <a:latin typeface="LinLibertineT"/>
              </a:rPr>
              <a:t>/</a:t>
            </a:r>
            <a:r>
              <a:rPr lang="en-US" sz="1800" dirty="0" err="1">
                <a:effectLst/>
                <a:latin typeface="LinLibertineT"/>
              </a:rPr>
              <a:t>capny</a:t>
            </a:r>
            <a:r>
              <a:rPr lang="en-US" sz="1800" dirty="0">
                <a:effectLst/>
                <a:latin typeface="LinLibertineT"/>
              </a:rPr>
              <a:t>/sites/default/files/a-Uber%20HQ_0. </a:t>
            </a:r>
          </a:p>
          <a:p>
            <a:pPr lvl="1"/>
            <a:r>
              <a:rPr lang="en-US" sz="1800" dirty="0">
                <a:effectLst/>
                <a:latin typeface="LinLibertineT"/>
              </a:rPr>
              <a:t>https://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LinLibertineTB"/>
              </a:rPr>
              <a:t>dailycaller</a:t>
            </a:r>
            <a:r>
              <a:rPr lang="en-US" sz="1800" dirty="0" err="1">
                <a:effectLst/>
                <a:latin typeface="LinLibertineT"/>
              </a:rPr>
              <a:t>.com</a:t>
            </a:r>
            <a:r>
              <a:rPr lang="en-US" sz="1800" dirty="0">
                <a:effectLst/>
                <a:latin typeface="LinLibertineT"/>
              </a:rPr>
              <a:t>/wp-content/uploads/2018/07/Michael-Ian-Black -Twitter-4.jpg </a:t>
            </a:r>
            <a:endParaRPr lang="en-US" sz="1800" dirty="0"/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Remove the sa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mples not from news corporations.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Identify the political bias of the news corporation from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AllSides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.</a:t>
            </a:r>
            <a:endParaRPr lang="en-US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Dataset with 842,232 samples.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9879-8A60-8A43-BAAB-73D27B47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A5DAFB-584E-1ADA-626A-421422D43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39531"/>
              </p:ext>
            </p:extLst>
          </p:nvPr>
        </p:nvGraphicFramePr>
        <p:xfrm>
          <a:off x="743859" y="1574195"/>
          <a:ext cx="5162060" cy="3709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983">
                  <a:extLst>
                    <a:ext uri="{9D8B030D-6E8A-4147-A177-3AD203B41FA5}">
                      <a16:colId xmlns:a16="http://schemas.microsoft.com/office/drawing/2014/main" val="1525627425"/>
                    </a:ext>
                  </a:extLst>
                </a:gridCol>
                <a:gridCol w="1670538">
                  <a:extLst>
                    <a:ext uri="{9D8B030D-6E8A-4147-A177-3AD203B41FA5}">
                      <a16:colId xmlns:a16="http://schemas.microsoft.com/office/drawing/2014/main" val="1651631149"/>
                    </a:ext>
                  </a:extLst>
                </a:gridCol>
                <a:gridCol w="1670539">
                  <a:extLst>
                    <a:ext uri="{9D8B030D-6E8A-4147-A177-3AD203B41FA5}">
                      <a16:colId xmlns:a16="http://schemas.microsoft.com/office/drawing/2014/main" val="908620899"/>
                    </a:ext>
                  </a:extLst>
                </a:gridCol>
              </a:tblGrid>
              <a:tr h="372049">
                <a:tc>
                  <a:txBody>
                    <a:bodyPr/>
                    <a:lstStyle/>
                    <a:p>
                      <a:r>
                        <a:rPr lang="en-US" dirty="0"/>
                        <a:t>Corporation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Political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244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21,401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76,385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79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312.448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723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APNews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4,658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31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104,421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03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DailyCaller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145,019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35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FoxNews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96,702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361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Breitbart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81,152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3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690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802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C29D0-70A2-D941-8A23-76BD13AB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C8EB6-AA21-4F45-A665-D5AC935C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8058-EF14-0448-8D16-08A8DE8F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ECAA-FBFA-4148-B81F-9611C0EEB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36"/>
            <a:ext cx="10515600" cy="4679628"/>
          </a:xfrm>
        </p:spPr>
        <p:txBody>
          <a:bodyPr/>
          <a:lstStyle/>
          <a:p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FaceNet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Robust facial recognition system developed by researches from Google.</a:t>
            </a:r>
          </a:p>
          <a:p>
            <a:pPr lvl="1"/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Structure of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FaceNet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model implemented on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pytorch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Facial Detection:</a:t>
            </a:r>
          </a:p>
          <a:p>
            <a:pPr lvl="3"/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MTCNN (</a:t>
            </a:r>
            <a:r>
              <a:rPr lang="en-US" sz="1800" dirty="0">
                <a:effectLst/>
                <a:latin typeface="LinLibertineT"/>
              </a:rPr>
              <a:t>Multi-task Cascaded Convolutional Networks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</a:p>
          <a:p>
            <a:pPr lvl="3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Output a list of facial characteristic matrices and their rectangular coordinates.</a:t>
            </a:r>
          </a:p>
          <a:p>
            <a:pPr lvl="2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Facial Recognition:</a:t>
            </a:r>
          </a:p>
          <a:p>
            <a:pPr lvl="3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InceptionResnetV1 model</a:t>
            </a:r>
          </a:p>
          <a:p>
            <a:pPr lvl="3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Pass a facial characteristic matrix and obtain a face embedding vector of dimension 8631.</a:t>
            </a:r>
          </a:p>
          <a:p>
            <a:pPr lvl="3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Could compare the similarity of faces using the Euclidean distance between embedding vectors. 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Residual Masking Network (RMN) </a:t>
            </a:r>
          </a:p>
          <a:p>
            <a:pPr lvl="1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A facial expression recognition model introduced and trained by Pham et al.</a:t>
            </a:r>
          </a:p>
          <a:p>
            <a:pPr lvl="1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Input a face crop and the obtained an emotion logit of dimension 7.</a:t>
            </a:r>
          </a:p>
          <a:p>
            <a:pPr lvl="1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The emotion logit represent a compound of six basic emotions and the neutral face.</a:t>
            </a:r>
          </a:p>
          <a:p>
            <a:pPr lvl="1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9879-8A60-8A43-BAAB-73D27B47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85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8058-EF14-0448-8D16-08A8DE8F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9879-8A60-8A43-BAAB-73D27B47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 descr="A diagram of a political system&#10;&#10;Description automatically generated">
            <a:extLst>
              <a:ext uri="{FF2B5EF4-FFF2-40B4-BE49-F238E27FC236}">
                <a16:creationId xmlns:a16="http://schemas.microsoft.com/office/drawing/2014/main" id="{064C93B2-DDA5-C14B-9C25-C430DED6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7147"/>
            <a:ext cx="4897582" cy="489758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86A2A5-335E-FFA1-1442-797CB65F1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962066"/>
            <a:ext cx="5624945" cy="3951846"/>
          </a:xfrm>
        </p:spPr>
        <p:txBody>
          <a:bodyPr/>
          <a:lstStyle/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Three steps of methodologies:</a:t>
            </a:r>
          </a:p>
          <a:p>
            <a:pPr lvl="1"/>
            <a:r>
              <a:rPr lang="en-US" dirty="0"/>
              <a:t>Build a name recognition model.</a:t>
            </a:r>
          </a:p>
          <a:p>
            <a:pPr lvl="1"/>
            <a:r>
              <a:rPr lang="en-US" dirty="0"/>
              <a:t>Get the face crops of some specific politicians from the dataset.</a:t>
            </a:r>
          </a:p>
          <a:p>
            <a:pPr lvl="1"/>
            <a:r>
              <a:rPr lang="en-US" dirty="0"/>
              <a:t>Obtain emotion logits from the face crops.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Results presenting</a:t>
            </a:r>
          </a:p>
          <a:p>
            <a:pPr lvl="1"/>
            <a:r>
              <a:rPr lang="en-US" dirty="0"/>
              <a:t>Visualize the emotion logits through UMAP.</a:t>
            </a:r>
          </a:p>
          <a:p>
            <a:pPr lvl="1"/>
            <a:r>
              <a:rPr lang="en-US" dirty="0"/>
              <a:t>Build a classification model.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6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831-F776-0246-A6CE-BDB9EC2F2E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30696" y="1569134"/>
            <a:ext cx="7212292" cy="4059238"/>
          </a:xfrm>
        </p:spPr>
        <p:txBody>
          <a:bodyPr/>
          <a:lstStyle/>
          <a:p>
            <a:r>
              <a:rPr lang="en-US" dirty="0"/>
              <a:t>Build a name recognition model model:</a:t>
            </a:r>
          </a:p>
          <a:p>
            <a:pPr lvl="1"/>
            <a:r>
              <a:rPr lang="en-US" dirty="0"/>
              <a:t>Determine the existence of faces from an input image.</a:t>
            </a:r>
          </a:p>
          <a:p>
            <a:pPr lvl="1"/>
            <a:r>
              <a:rPr lang="en-US" dirty="0"/>
              <a:t>Identify the names associate with those faces</a:t>
            </a:r>
          </a:p>
          <a:p>
            <a:r>
              <a:rPr lang="en-US" dirty="0"/>
              <a:t>Politicians Name-Face image dataset:</a:t>
            </a:r>
          </a:p>
          <a:p>
            <a:pPr marL="0" indent="0">
              <a:buNone/>
            </a:pPr>
            <a:r>
              <a:rPr lang="en-US" dirty="0"/>
              <a:t>   Wikimedia and Wikipedia galleries</a:t>
            </a:r>
          </a:p>
          <a:p>
            <a:pPr lvl="1"/>
            <a:r>
              <a:rPr lang="en-US" sz="1800" dirty="0">
                <a:effectLst/>
                <a:latin typeface="LinLibertineT"/>
              </a:rPr>
              <a:t>Category:21st-century male politicians of the United States</a:t>
            </a:r>
          </a:p>
          <a:p>
            <a:pPr lvl="1"/>
            <a:r>
              <a:rPr lang="en-US" sz="1800" dirty="0">
                <a:effectLst/>
                <a:latin typeface="LinLibertineT"/>
              </a:rPr>
              <a:t>Category:21st-century female politicians of the United States </a:t>
            </a:r>
          </a:p>
          <a:p>
            <a:pPr lvl="1"/>
            <a:r>
              <a:rPr lang="en-US" sz="1800" dirty="0">
                <a:effectLst/>
                <a:latin typeface="LinLibertineT"/>
              </a:rPr>
              <a:t>Category: 21st-century businesspeople from the United States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Recognition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A8BB0-8DA1-B447-4408-641F85AD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11" y="1508310"/>
            <a:ext cx="4039148" cy="2265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E062E-872F-17DC-C381-0C3CC4E1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1" y="3839370"/>
            <a:ext cx="4039148" cy="22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38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831-F776-0246-A6CE-BDB9EC2F2E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47292" y="1569133"/>
            <a:ext cx="8795696" cy="4675903"/>
          </a:xfrm>
        </p:spPr>
        <p:txBody>
          <a:bodyPr/>
          <a:lstStyle/>
          <a:p>
            <a:r>
              <a:rPr lang="en-US" dirty="0"/>
              <a:t>For each politician from the WIKI categories:</a:t>
            </a:r>
          </a:p>
          <a:p>
            <a:pPr lvl="1"/>
            <a:r>
              <a:rPr lang="en-US" dirty="0"/>
              <a:t>Fetch the images under his/her page.</a:t>
            </a:r>
          </a:p>
          <a:p>
            <a:pPr lvl="1"/>
            <a:r>
              <a:rPr lang="en-US" dirty="0"/>
              <a:t>Pass the portrait through </a:t>
            </a:r>
            <a:r>
              <a:rPr lang="en-US" dirty="0" err="1"/>
              <a:t>FaceNet</a:t>
            </a:r>
            <a:r>
              <a:rPr lang="en-US" dirty="0"/>
              <a:t> to get the control face embedding.</a:t>
            </a:r>
          </a:p>
          <a:p>
            <a:pPr lvl="2"/>
            <a:r>
              <a:rPr lang="en-US" dirty="0"/>
              <a:t>Portrait: first image in the page of a politician containing exactly one face.</a:t>
            </a:r>
          </a:p>
          <a:p>
            <a:pPr lvl="1"/>
            <a:r>
              <a:rPr lang="en-US" dirty="0"/>
              <a:t>Shuffle the images.</a:t>
            </a:r>
          </a:p>
          <a:p>
            <a:pPr lvl="1"/>
            <a:r>
              <a:rPr lang="en-US" dirty="0"/>
              <a:t>Pass the images through </a:t>
            </a:r>
            <a:r>
              <a:rPr lang="en-US" dirty="0" err="1"/>
              <a:t>FaceNet</a:t>
            </a:r>
            <a:r>
              <a:rPr lang="en-US" dirty="0"/>
              <a:t>, and compare the embedding vectors with the control embedding vector.</a:t>
            </a:r>
          </a:p>
          <a:p>
            <a:pPr lvl="2"/>
            <a:r>
              <a:rPr lang="en-US" dirty="0"/>
              <a:t>If the Euclidean distance is less than 200, store the embedding vector.</a:t>
            </a:r>
          </a:p>
          <a:p>
            <a:pPr lvl="1"/>
            <a:r>
              <a:rPr lang="en-US" dirty="0"/>
              <a:t>10 embeddings (include the control one) at most.</a:t>
            </a:r>
          </a:p>
          <a:p>
            <a:r>
              <a:rPr lang="en-US" dirty="0"/>
              <a:t>Face-name dataset with 37,934 vectors from 9,308 politicians.</a:t>
            </a:r>
          </a:p>
          <a:p>
            <a:r>
              <a:rPr lang="en-US" dirty="0"/>
              <a:t>Train a Name Recognition Model using KNN model (with K=1).</a:t>
            </a:r>
          </a:p>
          <a:p>
            <a:pPr lvl="1"/>
            <a:r>
              <a:rPr lang="en-US" dirty="0"/>
              <a:t>Validation Accuracy: 80.6%, much higher than baseline accuracy 0.01%.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Recognition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64186-DB8F-9D48-4AD8-2ED93637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9134"/>
            <a:ext cx="1978752" cy="46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02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831-F776-0246-A6CE-BDB9EC2F2E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85846" y="1569133"/>
            <a:ext cx="8057141" cy="4675903"/>
          </a:xfrm>
        </p:spPr>
        <p:txBody>
          <a:bodyPr/>
          <a:lstStyle/>
          <a:p>
            <a:r>
              <a:rPr lang="en-US" dirty="0"/>
              <a:t>Specify the target name.</a:t>
            </a:r>
          </a:p>
          <a:p>
            <a:r>
              <a:rPr lang="en-US" dirty="0"/>
              <a:t>Choose a prompt close relevant to the target name.</a:t>
            </a:r>
          </a:p>
          <a:p>
            <a:r>
              <a:rPr lang="en-US" dirty="0"/>
              <a:t>Filter the news image dataset to keep the samples with their text part containing the prompt.</a:t>
            </a:r>
          </a:p>
          <a:p>
            <a:r>
              <a:rPr lang="en-US" dirty="0"/>
              <a:t>Pass the remaining images to the </a:t>
            </a:r>
            <a:r>
              <a:rPr lang="en-US" dirty="0" err="1"/>
              <a:t>FaceNet</a:t>
            </a:r>
            <a:r>
              <a:rPr lang="en-US" dirty="0"/>
              <a:t> model to obtain the face embeddings and the corresponding rectangular coordinate of face crops.</a:t>
            </a:r>
          </a:p>
          <a:p>
            <a:r>
              <a:rPr lang="en-US" dirty="0"/>
              <a:t>Pass the face embeddings to name recognition model.</a:t>
            </a:r>
          </a:p>
          <a:p>
            <a:r>
              <a:rPr lang="en-US" dirty="0"/>
              <a:t>For each embedding vector, if the predicted name match the target name, store the coordinate.</a:t>
            </a:r>
          </a:p>
          <a:p>
            <a:r>
              <a:rPr lang="en-US" dirty="0"/>
              <a:t>Store at most 2,000 face crops for each news corporation.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Crops for Influential Politicians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93F48-6FF7-7CAD-008C-17D35B56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8" y="1699847"/>
            <a:ext cx="304923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63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831-F776-0246-A6CE-BDB9EC2F2E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14800" y="1569133"/>
            <a:ext cx="7928187" cy="4675903"/>
          </a:xfrm>
        </p:spPr>
        <p:txBody>
          <a:bodyPr/>
          <a:lstStyle/>
          <a:p>
            <a:r>
              <a:rPr lang="en-US" dirty="0"/>
              <a:t>The name recognition model has limitation. </a:t>
            </a:r>
          </a:p>
          <a:p>
            <a:pPr lvl="1"/>
            <a:r>
              <a:rPr lang="en-US" dirty="0"/>
              <a:t>It always give wrong prediction for the face other than the 9,308 politicians from the face-name dataset.</a:t>
            </a:r>
          </a:p>
          <a:p>
            <a:r>
              <a:rPr lang="en-US" dirty="0"/>
              <a:t>Why do we focus on the influential politicians?</a:t>
            </a:r>
          </a:p>
          <a:p>
            <a:r>
              <a:rPr lang="en-US" dirty="0"/>
              <a:t>Why do we use prompts?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93F48-6FF7-7CAD-008C-17D35B56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8" y="1699847"/>
            <a:ext cx="304923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2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D4831-F776-0246-A6CE-BDB9EC2F2EB6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316522" y="1569133"/>
                <a:ext cx="5931877" cy="4675903"/>
              </a:xfrm>
            </p:spPr>
            <p:txBody>
              <a:bodyPr/>
              <a:lstStyle/>
              <a:p>
                <a:r>
                  <a:rPr lang="en-US" dirty="0"/>
                  <a:t>For a given face image,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represent a name, 𝐹 the actual name, 𝑃 the predicted name from the name recognition model, and 𝐷</a:t>
                </a:r>
                <a:r>
                  <a:rPr lang="en-US" baseline="-25000" dirty="0"/>
                  <a:t>𝑛</a:t>
                </a:r>
                <a:r>
                  <a:rPr lang="en-US" dirty="0"/>
                  <a:t> “the name 𝑛 is included in the name recognition model”.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conditional probability that the actual name of the person is 𝑛 given that the model predicts 𝑛.</a:t>
                </a:r>
              </a:p>
              <a:p>
                <a:r>
                  <a:rPr lang="en-US" dirty="0"/>
                  <a:t>The probability drops rapidly for less influential politicians.</a:t>
                </a:r>
              </a:p>
              <a:p>
                <a:r>
                  <a:rPr lang="en-US" dirty="0"/>
                  <a:t>Less influential politicians typically do not provide enough data for a reliable analysis of photo selection biases.</a:t>
                </a:r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D4831-F776-0246-A6CE-BDB9EC2F2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316522" y="1569133"/>
                <a:ext cx="5931877" cy="4675903"/>
              </a:xfrm>
              <a:blipFill>
                <a:blip r:embed="rId3"/>
                <a:stretch>
                  <a:fillRect l="-2772" t="-1897" r="-4051" b="-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using prompts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B690A-9286-9212-C70C-469BCAE3D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22" y="1570912"/>
            <a:ext cx="5110773" cy="46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4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C29D0-70A2-D941-8A23-76BD13AB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C8EB6-AA21-4F45-A665-D5AC935C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48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D4831-F776-0246-A6CE-BDB9EC2F2EB6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314347" y="1569133"/>
                <a:ext cx="6449868" cy="4675903"/>
              </a:xfrm>
            </p:spPr>
            <p:txBody>
              <a:bodyPr/>
              <a:lstStyle/>
              <a:p>
                <a:r>
                  <a:rPr lang="en-US" dirty="0"/>
                  <a:t>For a given face image,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“prompts associated with the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used”. </a:t>
                </a:r>
              </a:p>
              <a:p>
                <a:r>
                  <a:rPr lang="en-US" dirty="0"/>
                  <a:t>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independent.</a:t>
                </a:r>
              </a:p>
              <a:p>
                <a:r>
                  <a:rPr lang="en-US" dirty="0"/>
                  <a:t>The differences: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general frequency of the face of a politician appears in news articles.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frequency of the face of a politician appears in news articles where the prompts exists in the text. </a:t>
                </a:r>
              </a:p>
              <a:p>
                <a:r>
                  <a:rPr lang="en-US" dirty="0"/>
                  <a:t>Still need to focus on influential politicians.</a:t>
                </a:r>
              </a:p>
              <a:p>
                <a:pPr lvl="1"/>
                <a:r>
                  <a:rPr lang="en-US" dirty="0"/>
                  <a:t>With using prompts, the sample size for less famous politicians decreases significantly.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D4831-F776-0246-A6CE-BDB9EC2F2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314347" y="1569133"/>
                <a:ext cx="6449868" cy="4675903"/>
              </a:xfrm>
              <a:blipFill>
                <a:blip r:embed="rId3"/>
                <a:stretch>
                  <a:fillRect l="-2554" t="-1897" r="-1375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using prompts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8505C-97F9-189C-BFE6-4D727FC0F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024" y="1795096"/>
            <a:ext cx="5491963" cy="34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87C70-CAC2-C812-9955-AD78B4F3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A7E1EC-4CC0-5DB2-C743-790B97B5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Face Embedding vector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9775D4-D7DF-503E-5CA5-9C537F01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0" y="1476870"/>
            <a:ext cx="4702154" cy="47410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9E4233-5353-1F5A-56B4-D9150D0FB4D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31370" y="2138760"/>
            <a:ext cx="6511618" cy="2852965"/>
          </a:xfrm>
        </p:spPr>
        <p:txBody>
          <a:bodyPr/>
          <a:lstStyle/>
          <a:p>
            <a:r>
              <a:rPr lang="en-US" dirty="0"/>
              <a:t>Reduce the dimension of face embedding vectors to 2 dimensional with UMAP and PCA</a:t>
            </a:r>
          </a:p>
          <a:p>
            <a:r>
              <a:rPr lang="en-US" dirty="0"/>
              <a:t>Plot the vectors with politician names as label.</a:t>
            </a:r>
          </a:p>
          <a:p>
            <a:r>
              <a:rPr lang="en-US" dirty="0"/>
              <a:t>The embedding vectors can clearly distinguish between different politicians.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12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831-F776-0246-A6CE-BDB9EC2F2E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41824" y="1594281"/>
            <a:ext cx="7201164" cy="2852965"/>
          </a:xfrm>
        </p:spPr>
        <p:txBody>
          <a:bodyPr/>
          <a:lstStyle/>
          <a:p>
            <a:r>
              <a:rPr lang="en-US" dirty="0"/>
              <a:t>Extending the rectangular coordinates to square.</a:t>
            </a:r>
          </a:p>
          <a:p>
            <a:r>
              <a:rPr lang="en-US" dirty="0"/>
              <a:t>Convert the color from RGB to grayscale.</a:t>
            </a:r>
          </a:p>
          <a:p>
            <a:r>
              <a:rPr lang="en-US" dirty="0"/>
              <a:t>Fed the face crops to RMN model to obtain the emotion logits.</a:t>
            </a:r>
          </a:p>
          <a:p>
            <a:endParaRPr lang="en-US" dirty="0"/>
          </a:p>
          <a:p>
            <a:r>
              <a:rPr lang="en-US" dirty="0"/>
              <a:t>Plot the emotion logits after reducing the dimension with politician names as label.</a:t>
            </a:r>
          </a:p>
          <a:p>
            <a:r>
              <a:rPr lang="en-US" dirty="0"/>
              <a:t>Overlap:</a:t>
            </a:r>
            <a:r>
              <a:rPr lang="en-US" sz="1800" dirty="0">
                <a:effectLst/>
                <a:latin typeface="LinLibertineT"/>
              </a:rPr>
              <a:t> </a:t>
            </a:r>
            <a:r>
              <a:rPr lang="en-US" dirty="0"/>
              <a:t>different politicians can exhibit similar expressions </a:t>
            </a:r>
          </a:p>
          <a:p>
            <a:r>
              <a:rPr lang="en-US" dirty="0"/>
              <a:t>Cluster: each politician has a commonly use set of facial expressions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Logits</a:t>
            </a:r>
          </a:p>
        </p:txBody>
      </p:sp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CAAD16AF-E374-2A26-119D-360DC7BE5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4" y="1584124"/>
            <a:ext cx="4284829" cy="43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14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C29D0-70A2-D941-8A23-76BD13AB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C8EB6-AA21-4F45-A665-D5AC935C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89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166A5-AB22-6725-2485-3728682E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06042-FA33-6CC6-373B-1570F916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680F63-B336-C7AA-718F-FAE633C543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9684" y="5032649"/>
            <a:ext cx="11563304" cy="1426483"/>
          </a:xfrm>
        </p:spPr>
        <p:txBody>
          <a:bodyPr/>
          <a:lstStyle/>
          <a:p>
            <a:r>
              <a:rPr lang="en-US" dirty="0"/>
              <a:t>Obtained the emotion logits from Biden, Trump, Clinton and Obama.</a:t>
            </a:r>
          </a:p>
          <a:p>
            <a:r>
              <a:rPr lang="en-US" dirty="0"/>
              <a:t>Plot after reducing the dimension with UMAP, with media or political bias as label.</a:t>
            </a:r>
          </a:p>
          <a:p>
            <a:r>
              <a:rPr lang="en-US" dirty="0"/>
              <a:t>Emotion logits may not be sufficient to classify the news corporation or political bias.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8" name="Picture 7" descr="A group of maps with colored dots&#10;&#10;Description automatically generated">
            <a:extLst>
              <a:ext uri="{FF2B5EF4-FFF2-40B4-BE49-F238E27FC236}">
                <a16:creationId xmlns:a16="http://schemas.microsoft.com/office/drawing/2014/main" id="{579ADF9B-4003-CCDC-D126-229CC4F1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31" y="1476634"/>
            <a:ext cx="4461267" cy="3340308"/>
          </a:xfrm>
          <a:prstGeom prst="rect">
            <a:avLst/>
          </a:prstGeom>
        </p:spPr>
      </p:pic>
      <p:pic>
        <p:nvPicPr>
          <p:cNvPr id="10" name="Picture 9" descr="A collage of maps with purple dots&#10;&#10;Description automatically generated">
            <a:extLst>
              <a:ext uri="{FF2B5EF4-FFF2-40B4-BE49-F238E27FC236}">
                <a16:creationId xmlns:a16="http://schemas.microsoft.com/office/drawing/2014/main" id="{8FBC3B27-9D40-863A-78F0-BB1E8010F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83" y="1452326"/>
            <a:ext cx="4234250" cy="33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89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166A5-AB22-6725-2485-3728682E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06042-FA33-6CC6-373B-1570F916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680F63-B336-C7AA-718F-FAE633C543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9684" y="1644872"/>
            <a:ext cx="11563304" cy="2777226"/>
          </a:xfrm>
        </p:spPr>
        <p:txBody>
          <a:bodyPr/>
          <a:lstStyle/>
          <a:p>
            <a:r>
              <a:rPr lang="en-US" dirty="0"/>
              <a:t>Two-dimensional vector may not capture the features of the emotion logits.</a:t>
            </a:r>
          </a:p>
          <a:p>
            <a:r>
              <a:rPr lang="en-US" dirty="0"/>
              <a:t>For each politician, train a KNN model with K=20 with the emotion logits and the news corporation / political bias as labels</a:t>
            </a:r>
          </a:p>
          <a:p>
            <a:r>
              <a:rPr lang="en-US" dirty="0"/>
              <a:t>Compare the validation accuracy with baseline (naively choose the largest categories).</a:t>
            </a:r>
          </a:p>
          <a:p>
            <a:r>
              <a:rPr lang="en-US" dirty="0"/>
              <a:t>Check the confusion matrices.</a:t>
            </a:r>
          </a:p>
          <a:p>
            <a:r>
              <a:rPr lang="en-US" dirty="0"/>
              <a:t>Plot the prediction label of validation set.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2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166A5-AB22-6725-2485-3728682E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06042-FA33-6CC6-373B-1570F916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 (News Corporation)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680F63-B336-C7AA-718F-FAE633C543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64924" y="3520330"/>
            <a:ext cx="7371469" cy="2777226"/>
          </a:xfrm>
        </p:spPr>
        <p:txBody>
          <a:bodyPr/>
          <a:lstStyle/>
          <a:p>
            <a:r>
              <a:rPr lang="en-US" dirty="0"/>
              <a:t>Validation accuracy is small.</a:t>
            </a:r>
          </a:p>
          <a:p>
            <a:r>
              <a:rPr lang="en-US" dirty="0"/>
              <a:t>Brightness of each column in confusion matrix are similar. High probability of wrongly prediction. </a:t>
            </a:r>
          </a:p>
          <a:p>
            <a:r>
              <a:rPr lang="en-US" dirty="0"/>
              <a:t>Significant overlap of emotion logits across different predicted corporations</a:t>
            </a:r>
            <a:r>
              <a:rPr lang="en-US" sz="1800" dirty="0">
                <a:effectLst/>
                <a:latin typeface="LinLibertineT"/>
              </a:rPr>
              <a:t>. </a:t>
            </a:r>
            <a:endParaRPr lang="en-US" dirty="0"/>
          </a:p>
          <a:p>
            <a:r>
              <a:rPr lang="en-US" dirty="0"/>
              <a:t>Reuse of image cause validation accuracy higher than baseline, and brightness of some diagonals.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26DBCA-1430-0E25-4EE1-7FEFF0F3C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509951"/>
              </p:ext>
            </p:extLst>
          </p:nvPr>
        </p:nvGraphicFramePr>
        <p:xfrm>
          <a:off x="704582" y="1508082"/>
          <a:ext cx="6435806" cy="1920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641">
                  <a:extLst>
                    <a:ext uri="{9D8B030D-6E8A-4147-A177-3AD203B41FA5}">
                      <a16:colId xmlns:a16="http://schemas.microsoft.com/office/drawing/2014/main" val="156920581"/>
                    </a:ext>
                  </a:extLst>
                </a:gridCol>
                <a:gridCol w="2319782">
                  <a:extLst>
                    <a:ext uri="{9D8B030D-6E8A-4147-A177-3AD203B41FA5}">
                      <a16:colId xmlns:a16="http://schemas.microsoft.com/office/drawing/2014/main" val="3294666047"/>
                    </a:ext>
                  </a:extLst>
                </a:gridCol>
                <a:gridCol w="2352383">
                  <a:extLst>
                    <a:ext uri="{9D8B030D-6E8A-4147-A177-3AD203B41FA5}">
                      <a16:colId xmlns:a16="http://schemas.microsoft.com/office/drawing/2014/main" val="1846490188"/>
                    </a:ext>
                  </a:extLst>
                </a:gridCol>
              </a:tblGrid>
              <a:tr h="437558">
                <a:tc>
                  <a:txBody>
                    <a:bodyPr/>
                    <a:lstStyle/>
                    <a:p>
                      <a:r>
                        <a:rPr lang="en-US" dirty="0"/>
                        <a:t>Politician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Baseline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152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Joe Biden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03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Donald Trump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9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Hillary Clinton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821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Barack Obama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000109"/>
                  </a:ext>
                </a:extLst>
              </a:tr>
            </a:tbl>
          </a:graphicData>
        </a:graphic>
      </p:graphicFrame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C042F3C6-1062-AFDE-BE14-DC8C4C9A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42" y="1419906"/>
            <a:ext cx="3494719" cy="49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28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166A5-AB22-6725-2485-3728682E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06042-FA33-6CC6-373B-1570F916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 (Political Bias)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680F63-B336-C7AA-718F-FAE633C543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0602" y="3864468"/>
            <a:ext cx="7371469" cy="2777226"/>
          </a:xfrm>
        </p:spPr>
        <p:txBody>
          <a:bodyPr/>
          <a:lstStyle/>
          <a:p>
            <a:r>
              <a:rPr lang="en-US" dirty="0"/>
              <a:t>Validation accuracy is similar to baseline.</a:t>
            </a:r>
          </a:p>
          <a:p>
            <a:r>
              <a:rPr lang="en-US" dirty="0"/>
              <a:t>Significant overlap of emotion logits across different predicted bias</a:t>
            </a:r>
            <a:r>
              <a:rPr lang="en-US" sz="1800" dirty="0">
                <a:effectLst/>
                <a:latin typeface="LinLibertineT"/>
              </a:rPr>
              <a:t>.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26DBCA-1430-0E25-4EE1-7FEFF0F3C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68763"/>
              </p:ext>
            </p:extLst>
          </p:nvPr>
        </p:nvGraphicFramePr>
        <p:xfrm>
          <a:off x="704582" y="1508082"/>
          <a:ext cx="6435806" cy="1920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641">
                  <a:extLst>
                    <a:ext uri="{9D8B030D-6E8A-4147-A177-3AD203B41FA5}">
                      <a16:colId xmlns:a16="http://schemas.microsoft.com/office/drawing/2014/main" val="156920581"/>
                    </a:ext>
                  </a:extLst>
                </a:gridCol>
                <a:gridCol w="2319782">
                  <a:extLst>
                    <a:ext uri="{9D8B030D-6E8A-4147-A177-3AD203B41FA5}">
                      <a16:colId xmlns:a16="http://schemas.microsoft.com/office/drawing/2014/main" val="3294666047"/>
                    </a:ext>
                  </a:extLst>
                </a:gridCol>
                <a:gridCol w="2352383">
                  <a:extLst>
                    <a:ext uri="{9D8B030D-6E8A-4147-A177-3AD203B41FA5}">
                      <a16:colId xmlns:a16="http://schemas.microsoft.com/office/drawing/2014/main" val="1846490188"/>
                    </a:ext>
                  </a:extLst>
                </a:gridCol>
              </a:tblGrid>
              <a:tr h="437558">
                <a:tc>
                  <a:txBody>
                    <a:bodyPr/>
                    <a:lstStyle/>
                    <a:p>
                      <a:r>
                        <a:rPr lang="en-US" dirty="0"/>
                        <a:t>Politician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Baseline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152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Joe Biden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03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Donald Trump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9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Hillary Clinton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821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Barack Obama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0001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042F3C6-1062-AFDE-BE14-DC8C4C9A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55664" y="1419906"/>
            <a:ext cx="3466074" cy="49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7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C29D0-70A2-D941-8A23-76BD13AB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C8EB6-AA21-4F45-A665-D5AC935C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166A5-AB22-6725-2485-3728682E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06042-FA33-6CC6-373B-1570F916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Reasons of the 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680F63-B336-C7AA-718F-FAE633C543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9684" y="1644871"/>
            <a:ext cx="11563304" cy="4399467"/>
          </a:xfrm>
        </p:spPr>
        <p:txBody>
          <a:bodyPr/>
          <a:lstStyle/>
          <a:p>
            <a:r>
              <a:rPr lang="en-US" dirty="0"/>
              <a:t>News corporations did not select facial expressions deliberately.</a:t>
            </a:r>
          </a:p>
          <a:p>
            <a:pPr lvl="1"/>
            <a:r>
              <a:rPr lang="en-US" dirty="0"/>
              <a:t>It may not be a sustainable strategy to continuously choose negative expression for politicians the media do not support.</a:t>
            </a:r>
          </a:p>
          <a:p>
            <a:pPr lvl="2"/>
            <a:r>
              <a:rPr lang="en-US" dirty="0"/>
              <a:t>Most readers seek neutral report. This strategy might risk alienating its existing audience.</a:t>
            </a:r>
          </a:p>
          <a:p>
            <a:pPr lvl="2"/>
            <a:r>
              <a:rPr lang="en-US" dirty="0"/>
              <a:t>Large news corporations seek for expanding the reader groups. </a:t>
            </a:r>
          </a:p>
          <a:p>
            <a:pPr lvl="2"/>
            <a:r>
              <a:rPr lang="en-US" dirty="0"/>
              <a:t>They may focus more on news articles and political commentaries rather than photo selection.</a:t>
            </a:r>
          </a:p>
          <a:p>
            <a:r>
              <a:rPr lang="en-US" dirty="0"/>
              <a:t>Limited representation of political bias across news corporations from the dataset</a:t>
            </a:r>
          </a:p>
          <a:p>
            <a:pPr lvl="1"/>
            <a:r>
              <a:rPr lang="en-US" dirty="0"/>
              <a:t>Absence of lots of mainstream outlets, e.g. NYT, WSJ, WP, etc.</a:t>
            </a:r>
          </a:p>
          <a:p>
            <a:pPr lvl="1"/>
            <a:r>
              <a:rPr lang="en-US" dirty="0"/>
              <a:t>The sample size of Politico far exceeds the ones of the other three left-leaning outlets.</a:t>
            </a:r>
          </a:p>
          <a:p>
            <a:pPr lvl="2"/>
            <a:r>
              <a:rPr lang="en-US" dirty="0"/>
              <a:t>The Politico dominates the left leaning outlets in this study.</a:t>
            </a:r>
          </a:p>
          <a:p>
            <a:pPr lvl="1"/>
            <a:r>
              <a:rPr lang="en-US" dirty="0"/>
              <a:t>For some politicians, the sample size of some news corporation is small.</a:t>
            </a:r>
          </a:p>
          <a:p>
            <a:pPr lvl="2"/>
            <a:r>
              <a:rPr lang="en-US" dirty="0"/>
              <a:t>Underfitting of classification model.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1800" dirty="0">
                <a:effectLst/>
                <a:latin typeface="LinBiolinumTI"/>
              </a:rPr>
              <a:t>Lack of Deliberate Selection of Facial Expressions by News Corporations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3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831-F776-0246-A6CE-BDB9EC2F2E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33821" y="1444626"/>
            <a:ext cx="6987177" cy="4059238"/>
          </a:xfrm>
        </p:spPr>
        <p:txBody>
          <a:bodyPr/>
          <a:lstStyle/>
          <a:p>
            <a:r>
              <a:rPr lang="en-US" dirty="0"/>
              <a:t>News corporations in US often exhibit progressive or conservative views on political issues.</a:t>
            </a:r>
          </a:p>
          <a:p>
            <a:r>
              <a:rPr lang="en-US" dirty="0"/>
              <a:t>Hypothesized reasons for media bias</a:t>
            </a:r>
          </a:p>
          <a:p>
            <a:pPr lvl="1"/>
            <a:r>
              <a:rPr lang="en-US" dirty="0"/>
              <a:t>Political ideologies of journalists and editors</a:t>
            </a:r>
          </a:p>
          <a:p>
            <a:pPr lvl="1"/>
            <a:r>
              <a:rPr lang="en-US" dirty="0"/>
              <a:t>Funding source</a:t>
            </a:r>
          </a:p>
          <a:p>
            <a:pPr lvl="1"/>
            <a:r>
              <a:rPr lang="en-US" dirty="0"/>
              <a:t>Preference of readers</a:t>
            </a:r>
          </a:p>
          <a:p>
            <a:r>
              <a:rPr lang="en-US" dirty="0"/>
              <a:t>Influences of Media Bias</a:t>
            </a:r>
          </a:p>
          <a:p>
            <a:pPr lvl="1"/>
            <a:r>
              <a:rPr lang="en-US" dirty="0"/>
              <a:t>Reflect of broader social structures and cultural values </a:t>
            </a:r>
          </a:p>
          <a:p>
            <a:pPr lvl="1"/>
            <a:r>
              <a:rPr lang="en-US" dirty="0"/>
              <a:t>Lead readers away from the truth by presenting skewed viewpoints or omitting facts </a:t>
            </a:r>
          </a:p>
          <a:p>
            <a:pPr lvl="1"/>
            <a:r>
              <a:rPr lang="en-US" dirty="0"/>
              <a:t>Distort public perception and undermine informed decision-making</a:t>
            </a:r>
          </a:p>
          <a:p>
            <a:pPr marL="0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Bias</a:t>
            </a:r>
          </a:p>
        </p:txBody>
      </p:sp>
      <p:pic>
        <p:nvPicPr>
          <p:cNvPr id="1028" name="Picture 4" descr="The Echo Chamber &amp; Media Bias | I95 Business">
            <a:extLst>
              <a:ext uri="{FF2B5EF4-FFF2-40B4-BE49-F238E27FC236}">
                <a16:creationId xmlns:a16="http://schemas.microsoft.com/office/drawing/2014/main" id="{A32CB57D-A918-5376-6FA7-E479C1175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" y="1668940"/>
            <a:ext cx="4095366" cy="321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91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166A5-AB22-6725-2485-3728682E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06042-FA33-6CC6-373B-1570F916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Reasons of the 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680F63-B336-C7AA-718F-FAE633C543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9684" y="1644871"/>
            <a:ext cx="11563304" cy="4399467"/>
          </a:xfrm>
        </p:spPr>
        <p:txBody>
          <a:bodyPr/>
          <a:lstStyle/>
          <a:p>
            <a:r>
              <a:rPr lang="en-US" dirty="0"/>
              <a:t>Inadequate Representation of Facial Expressions by Emotion Logits. </a:t>
            </a:r>
          </a:p>
          <a:p>
            <a:pPr lvl="1"/>
            <a:r>
              <a:rPr lang="en-US" dirty="0"/>
              <a:t>Facial Expression is a complex mechanism. 7-D emotion logits may not be sufficient.</a:t>
            </a:r>
          </a:p>
          <a:p>
            <a:r>
              <a:rPr lang="en-US" dirty="0"/>
              <a:t>News corporations may use same expression to express different meaning.</a:t>
            </a:r>
          </a:p>
          <a:p>
            <a:pPr lvl="1"/>
            <a:r>
              <a:rPr lang="en-US" dirty="0"/>
              <a:t>For example, the dominate emotions of Donald Trump are ”angry” across eight outlets.</a:t>
            </a:r>
          </a:p>
          <a:p>
            <a:pPr lvl="1"/>
            <a:r>
              <a:rPr lang="en-US" dirty="0"/>
              <a:t>Progressive media might portray Trump as irritable and agitated, to criticizes his temperament and suitability for leadership.</a:t>
            </a:r>
          </a:p>
          <a:p>
            <a:pPr lvl="1"/>
            <a:r>
              <a:rPr lang="en-US" dirty="0"/>
              <a:t>Conservative media could emphasize his passion and assertiveness, as a symbol of strength and decisiveness.</a:t>
            </a:r>
          </a:p>
          <a:p>
            <a:r>
              <a:rPr lang="en-US" dirty="0"/>
              <a:t>The Impact of Timing on Photo Selection. </a:t>
            </a:r>
          </a:p>
          <a:p>
            <a:pPr lvl="1"/>
            <a:r>
              <a:rPr lang="en-US" dirty="0"/>
              <a:t> The</a:t>
            </a:r>
            <a:r>
              <a:rPr lang="zh-TW" altLang="en-US" dirty="0"/>
              <a:t> </a:t>
            </a:r>
            <a:r>
              <a:rPr lang="en-US" dirty="0"/>
              <a:t>political stance of some politicians may change over time, which could lead to a change in their perception of the media.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91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166A5-AB22-6725-2485-3728682E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06042-FA33-6CC6-373B-1570F916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680F63-B336-C7AA-718F-FAE633C543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9684" y="1644871"/>
            <a:ext cx="11563304" cy="4399467"/>
          </a:xfrm>
        </p:spPr>
        <p:txBody>
          <a:bodyPr/>
          <a:lstStyle/>
          <a:p>
            <a:r>
              <a:rPr lang="en-US" dirty="0"/>
              <a:t>Creating a more comprehensive dataset </a:t>
            </a:r>
          </a:p>
          <a:p>
            <a:pPr lvl="1"/>
            <a:r>
              <a:rPr lang="en-US" dirty="0"/>
              <a:t>Includes a wider range of news corporations, larger sample size and publish date.</a:t>
            </a:r>
          </a:p>
          <a:p>
            <a:r>
              <a:rPr lang="en-US" dirty="0"/>
              <a:t>Explore the application of more sophisticated facial feature recognition model.</a:t>
            </a:r>
          </a:p>
          <a:p>
            <a:pPr lvl="1"/>
            <a:r>
              <a:rPr lang="en-US" dirty="0"/>
              <a:t>Generate higher dimensional vectors from face crops, which capture a broader array of facial feature.</a:t>
            </a:r>
          </a:p>
          <a:p>
            <a:r>
              <a:rPr lang="en-US" dirty="0"/>
              <a:t>Expand the target group to other public celebrities.</a:t>
            </a:r>
          </a:p>
          <a:p>
            <a:r>
              <a:rPr lang="en-US" dirty="0"/>
              <a:t>Implementation of Amazon </a:t>
            </a:r>
            <a:r>
              <a:rPr lang="en-US" dirty="0" err="1"/>
              <a:t>Rekognition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AWS cloud service.</a:t>
            </a:r>
          </a:p>
          <a:p>
            <a:pPr lvl="1"/>
            <a:r>
              <a:rPr lang="en-US" dirty="0"/>
              <a:t>Offer robust pretrained models that are highly effective in recognizing the names of celebrities and analyzing facial features.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45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C29D0-70A2-D941-8A23-76BD13AB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C8EB6-AA21-4F45-A665-D5AC935C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1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831-F776-0246-A6CE-BDB9EC2F2E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04080" y="1809751"/>
            <a:ext cx="7142480" cy="4059238"/>
          </a:xfrm>
        </p:spPr>
        <p:txBody>
          <a:bodyPr/>
          <a:lstStyle/>
          <a:p>
            <a:r>
              <a:rPr lang="en-US" dirty="0" err="1"/>
              <a:t>AllSides</a:t>
            </a:r>
            <a:endParaRPr lang="en-US" dirty="0"/>
          </a:p>
          <a:p>
            <a:pPr lvl="1"/>
            <a:r>
              <a:rPr lang="en-US" dirty="0"/>
              <a:t>Editor reviews, blind bias surveys, third-party data, and community feedback .</a:t>
            </a:r>
          </a:p>
          <a:p>
            <a:r>
              <a:rPr lang="en-US" dirty="0"/>
              <a:t>Ad Fontes Media </a:t>
            </a:r>
          </a:p>
          <a:p>
            <a:pPr lvl="1"/>
            <a:r>
              <a:rPr lang="en-US" dirty="0"/>
              <a:t>Rate by a team of 60 pretrained analysts.</a:t>
            </a:r>
          </a:p>
          <a:p>
            <a:r>
              <a:rPr lang="en-US" dirty="0"/>
              <a:t>Matthew Gentzkow and Jesse Shapiro  </a:t>
            </a:r>
          </a:p>
          <a:p>
            <a:pPr lvl="1"/>
            <a:r>
              <a:rPr lang="en-US" dirty="0"/>
              <a:t>Identify commonly used phrases from different parties.</a:t>
            </a:r>
          </a:p>
          <a:p>
            <a:pPr lvl="1"/>
            <a:r>
              <a:rPr lang="en-US" dirty="0"/>
              <a:t>Calculate political lean index for news outlets.</a:t>
            </a:r>
          </a:p>
          <a:p>
            <a:r>
              <a:rPr lang="en-US" dirty="0"/>
              <a:t>Guo et al</a:t>
            </a:r>
          </a:p>
          <a:p>
            <a:pPr lvl="1"/>
            <a:r>
              <a:rPr lang="en-US" dirty="0"/>
              <a:t>Implement Mask Language Model to predict the masked tokens from news articles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Bias Analysis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CBBE527-69C2-0B61-F694-9EE30A3F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1522495"/>
            <a:ext cx="3728720" cy="46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3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8058-EF14-0448-8D16-08A8DE8F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Politicians Photos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ECAA-FBFA-4148-B81F-9611C0EEB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6056" y="1534136"/>
            <a:ext cx="7311117" cy="4429492"/>
          </a:xfrm>
        </p:spPr>
        <p:txBody>
          <a:bodyPr/>
          <a:lstStyle/>
          <a:p>
            <a:r>
              <a:rPr lang="en-US" dirty="0"/>
              <a:t>Maria </a:t>
            </a:r>
            <a:r>
              <a:rPr lang="en-US" dirty="0" err="1"/>
              <a:t>Grabe</a:t>
            </a:r>
            <a:r>
              <a:rPr lang="en-US" dirty="0"/>
              <a:t> and Erik </a:t>
            </a:r>
            <a:r>
              <a:rPr lang="en-US" dirty="0" err="1"/>
              <a:t>Bucy</a:t>
            </a:r>
            <a:r>
              <a:rPr lang="en-US" dirty="0"/>
              <a:t>: Image Bite Politics: News and the Visual Framing of Elections.</a:t>
            </a:r>
          </a:p>
          <a:p>
            <a:r>
              <a:rPr lang="en-US" dirty="0"/>
              <a:t>Highlighted the significant impact of image usage on shape the perceptions of viewers during elections.</a:t>
            </a:r>
          </a:p>
          <a:p>
            <a:r>
              <a:rPr lang="en-US" dirty="0"/>
              <a:t>Often exceed the influence of text.</a:t>
            </a:r>
          </a:p>
          <a:p>
            <a:r>
              <a:rPr lang="en-US" dirty="0"/>
              <a:t>Selection Aspects:</a:t>
            </a:r>
          </a:p>
          <a:p>
            <a:pPr lvl="1"/>
            <a:r>
              <a:rPr lang="en-US" sz="2400" dirty="0"/>
              <a:t>Behaviors</a:t>
            </a:r>
          </a:p>
          <a:p>
            <a:pPr lvl="1"/>
            <a:r>
              <a:rPr lang="en-US" sz="2400" dirty="0"/>
              <a:t>Facial Emotions</a:t>
            </a:r>
          </a:p>
          <a:p>
            <a:pPr lvl="1"/>
            <a:r>
              <a:rPr lang="en-US" sz="2400" dirty="0"/>
              <a:t>Photographic Angles and Composition</a:t>
            </a:r>
          </a:p>
          <a:p>
            <a:pPr marL="0" indent="0">
              <a:buNone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9879-8A60-8A43-BAAB-73D27B47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President Biden promotes education spending at Virginia stops | Richmond  Free Press | Serving the African American Community in Richmond, VA">
            <a:extLst>
              <a:ext uri="{FF2B5EF4-FFF2-40B4-BE49-F238E27FC236}">
                <a16:creationId xmlns:a16="http://schemas.microsoft.com/office/drawing/2014/main" id="{E77EB4D7-D5FD-02DD-0F52-D6DD83E9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7" y="1534137"/>
            <a:ext cx="3044451" cy="223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ll: Was Joe Biden Sleeping During Barack Obama's Deficit Speech? | Vanity  Fair">
            <a:extLst>
              <a:ext uri="{FF2B5EF4-FFF2-40B4-BE49-F238E27FC236}">
                <a16:creationId xmlns:a16="http://schemas.microsoft.com/office/drawing/2014/main" id="{4F746B00-964B-CFD2-1072-EC1A064B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7" y="3910220"/>
            <a:ext cx="3044451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9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831-F776-0246-A6CE-BDB9EC2F2E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04080" y="1809751"/>
            <a:ext cx="7142480" cy="4059238"/>
          </a:xfrm>
        </p:spPr>
        <p:txBody>
          <a:bodyPr/>
          <a:lstStyle/>
          <a:p>
            <a:r>
              <a:rPr lang="en-US" dirty="0"/>
              <a:t>Paul Ekman</a:t>
            </a:r>
          </a:p>
          <a:p>
            <a:pPr lvl="1"/>
            <a:r>
              <a:rPr lang="en-US" dirty="0"/>
              <a:t>Six basic and separable emotions</a:t>
            </a:r>
          </a:p>
          <a:p>
            <a:pPr lvl="1"/>
            <a:r>
              <a:rPr lang="en-US" dirty="0"/>
              <a:t>Happiness, sadness, surprise, fear, anger, disgust</a:t>
            </a:r>
          </a:p>
          <a:p>
            <a:r>
              <a:rPr lang="en-US" dirty="0"/>
              <a:t>Du et al</a:t>
            </a:r>
          </a:p>
          <a:p>
            <a:pPr lvl="1"/>
            <a:r>
              <a:rPr lang="en-US" dirty="0"/>
              <a:t>Fifteen compound emotions from the basic ones</a:t>
            </a:r>
          </a:p>
          <a:p>
            <a:pPr lvl="1"/>
            <a:r>
              <a:rPr lang="en-US" dirty="0"/>
              <a:t>e.g. happily surprise and angrily surprise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Emotions</a:t>
            </a:r>
          </a:p>
        </p:txBody>
      </p:sp>
      <p:pic>
        <p:nvPicPr>
          <p:cNvPr id="3074" name="Picture 2" descr="Six images with six universal facial expressions selected from... |  Download Scientific Diagram">
            <a:extLst>
              <a:ext uri="{FF2B5EF4-FFF2-40B4-BE49-F238E27FC236}">
                <a16:creationId xmlns:a16="http://schemas.microsoft.com/office/drawing/2014/main" id="{65C3DCE7-0382-6846-EA88-481B6A603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" y="2113280"/>
            <a:ext cx="3903980" cy="322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092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06064-E66D-A5C9-29D6-98ABFEFBD83E}"/>
              </a:ext>
            </a:extLst>
          </p:cNvPr>
          <p:cNvSpPr txBox="1"/>
          <p:nvPr/>
        </p:nvSpPr>
        <p:spPr>
          <a:xfrm>
            <a:off x="5328974" y="2317342"/>
            <a:ext cx="67767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 news corporations with different political biases select images of specific influential politicians that reflect varying preferences in facial expressions?</a:t>
            </a:r>
            <a:endParaRPr lang="en-US" sz="2800" dirty="0"/>
          </a:p>
        </p:txBody>
      </p:sp>
      <p:pic>
        <p:nvPicPr>
          <p:cNvPr id="4104" name="Picture 8" descr="Rep. Dan Crenshaw On His FISA Reforms To Make Sure What Happened To Donald  Trump Will Never Happen Again | Brian Kilmeade Show">
            <a:extLst>
              <a:ext uri="{FF2B5EF4-FFF2-40B4-BE49-F238E27FC236}">
                <a16:creationId xmlns:a16="http://schemas.microsoft.com/office/drawing/2014/main" id="{823EEE8F-0DDC-A146-00BA-86F589144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98" y="3776691"/>
            <a:ext cx="1984919" cy="151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74B3F-346B-B3B6-906A-D5AF31342B45}"/>
              </a:ext>
            </a:extLst>
          </p:cNvPr>
          <p:cNvSpPr txBox="1"/>
          <p:nvPr/>
        </p:nvSpPr>
        <p:spPr>
          <a:xfrm>
            <a:off x="1355663" y="529639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Fox News</a:t>
            </a:r>
          </a:p>
        </p:txBody>
      </p:sp>
      <p:pic>
        <p:nvPicPr>
          <p:cNvPr id="4110" name="Picture 14" descr="Analysis: Donald Trump actually doesn't like firing people in person | CNN  Politics">
            <a:extLst>
              <a:ext uri="{FF2B5EF4-FFF2-40B4-BE49-F238E27FC236}">
                <a16:creationId xmlns:a16="http://schemas.microsoft.com/office/drawing/2014/main" id="{C5E91876-476D-1CB2-1512-9A131BB3A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1" t="-1276" r="24454" b="25733"/>
          <a:stretch/>
        </p:blipFill>
        <p:spPr bwMode="auto">
          <a:xfrm>
            <a:off x="968498" y="1816834"/>
            <a:ext cx="1984919" cy="14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Donald Trump's 11 worst foreign policy gaffes - POLITICO">
            <a:extLst>
              <a:ext uri="{FF2B5EF4-FFF2-40B4-BE49-F238E27FC236}">
                <a16:creationId xmlns:a16="http://schemas.microsoft.com/office/drawing/2014/main" id="{FCACBC42-EAE5-002B-F8EE-606257853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0" r="13968"/>
          <a:stretch/>
        </p:blipFill>
        <p:spPr bwMode="auto">
          <a:xfrm>
            <a:off x="3156723" y="1816834"/>
            <a:ext cx="1984919" cy="14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nald Trump highlights America's freedom - Washington Times">
            <a:extLst>
              <a:ext uri="{FF2B5EF4-FFF2-40B4-BE49-F238E27FC236}">
                <a16:creationId xmlns:a16="http://schemas.microsoft.com/office/drawing/2014/main" id="{C4C72EF7-CDB6-2DEC-B837-F56AC7810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65" b="19551"/>
          <a:stretch/>
        </p:blipFill>
        <p:spPr bwMode="auto">
          <a:xfrm>
            <a:off x="3140750" y="3776691"/>
            <a:ext cx="2000892" cy="151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40AB71-3F91-5D69-6F1C-9A3E57A8BC1D}"/>
              </a:ext>
            </a:extLst>
          </p:cNvPr>
          <p:cNvSpPr txBox="1"/>
          <p:nvPr/>
        </p:nvSpPr>
        <p:spPr>
          <a:xfrm>
            <a:off x="3272435" y="5308273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Washing Times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21C33-6E28-47CE-FC56-A32DBC43C62F}"/>
              </a:ext>
            </a:extLst>
          </p:cNvPr>
          <p:cNvSpPr txBox="1"/>
          <p:nvPr/>
        </p:nvSpPr>
        <p:spPr>
          <a:xfrm>
            <a:off x="1618555" y="320860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E1F4F-2786-1863-7018-432327BB768D}"/>
              </a:ext>
            </a:extLst>
          </p:cNvPr>
          <p:cNvSpPr txBox="1"/>
          <p:nvPr/>
        </p:nvSpPr>
        <p:spPr>
          <a:xfrm>
            <a:off x="3676966" y="320379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Politico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F06C5-37B0-BCC2-A096-49B1315B175A}"/>
              </a:ext>
            </a:extLst>
          </p:cNvPr>
          <p:cNvSpPr txBox="1"/>
          <p:nvPr/>
        </p:nvSpPr>
        <p:spPr>
          <a:xfrm>
            <a:off x="211779" y="23363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F3016-7E39-311B-6FD7-1207E6C35E38}"/>
              </a:ext>
            </a:extLst>
          </p:cNvPr>
          <p:cNvSpPr txBox="1"/>
          <p:nvPr/>
        </p:nvSpPr>
        <p:spPr>
          <a:xfrm>
            <a:off x="134834" y="435187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305600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C29D0-70A2-D941-8A23-76BD13AB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C8EB6-AA21-4F45-A665-D5AC935C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4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DA22-B182-F742-8399-1A8863D7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831-F776-0246-A6CE-BDB9EC2F2EB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91400" y="1809751"/>
            <a:ext cx="4455160" cy="4059238"/>
          </a:xfrm>
        </p:spPr>
        <p:txBody>
          <a:bodyPr/>
          <a:lstStyle/>
          <a:p>
            <a:r>
              <a:rPr lang="en-US" dirty="0"/>
              <a:t>Source: Prof. James Turk</a:t>
            </a:r>
          </a:p>
          <a:p>
            <a:r>
              <a:rPr lang="en-US" dirty="0"/>
              <a:t>Updated: 7th Sep 2023</a:t>
            </a:r>
          </a:p>
          <a:p>
            <a:r>
              <a:rPr lang="en-US" dirty="0"/>
              <a:t>Contains 1,019,845 samples extracted from various news articles. </a:t>
            </a:r>
          </a:p>
          <a:p>
            <a:r>
              <a:rPr lang="en-US" dirty="0"/>
              <a:t>Cleaning the data</a:t>
            </a:r>
          </a:p>
          <a:p>
            <a:pPr lvl="1"/>
            <a:r>
              <a:rPr lang="en-US" dirty="0"/>
              <a:t>Remove the samples with empty URL or invalid URL (not starts with “http:” or “https:").</a:t>
            </a:r>
          </a:p>
          <a:p>
            <a:pPr lvl="1"/>
            <a:r>
              <a:rPr lang="en-US" dirty="0"/>
              <a:t>Remove duplicated samples.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CF1B7-1F66-B446-AC7F-6CAEAB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C9D511-5764-12B5-BB8C-777708579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85031"/>
              </p:ext>
            </p:extLst>
          </p:nvPr>
        </p:nvGraphicFramePr>
        <p:xfrm>
          <a:off x="634274" y="1809751"/>
          <a:ext cx="6626497" cy="3617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26">
                  <a:extLst>
                    <a:ext uri="{9D8B030D-6E8A-4147-A177-3AD203B41FA5}">
                      <a16:colId xmlns:a16="http://schemas.microsoft.com/office/drawing/2014/main" val="1669541801"/>
                    </a:ext>
                  </a:extLst>
                </a:gridCol>
                <a:gridCol w="4517571">
                  <a:extLst>
                    <a:ext uri="{9D8B030D-6E8A-4147-A177-3AD203B41FA5}">
                      <a16:colId xmlns:a16="http://schemas.microsoft.com/office/drawing/2014/main" val="680363604"/>
                    </a:ext>
                  </a:extLst>
                </a:gridCol>
              </a:tblGrid>
              <a:tr h="347576">
                <a:tc>
                  <a:txBody>
                    <a:bodyPr/>
                    <a:lstStyle/>
                    <a:p>
                      <a:r>
                        <a:rPr lang="en-US" dirty="0"/>
                        <a:t>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955477"/>
                  </a:ext>
                </a:extLst>
              </a:tr>
              <a:tr h="347576">
                <a:tc>
                  <a:txBody>
                    <a:bodyPr/>
                    <a:lstStyle/>
                    <a:p>
                      <a:r>
                        <a:rPr lang="en-US" dirty="0"/>
                        <a:t>UUID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b85aa64d-411f-11ee-a96e-33dec8f414a2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34113"/>
                  </a:ext>
                </a:extLst>
              </a:tr>
              <a:tr h="599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 of Article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Laura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Loomer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Files RICO Case Against Twitter and Facebook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78518"/>
                  </a:ext>
                </a:extLst>
              </a:tr>
              <a:tr h="599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URL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media.breitbart.com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/media/2020/07/Jack-Dorsey-and-Twitter-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employees.jpg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284041"/>
                  </a:ext>
                </a:extLst>
              </a:tr>
              <a:tr h="599925">
                <a:tc>
                  <a:txBody>
                    <a:bodyPr/>
                    <a:lstStyle/>
                    <a:p>
                      <a:r>
                        <a:rPr lang="en-US" dirty="0"/>
                        <a:t>Image Caption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Jack Dorsey and Twitter employees (@Jack/Twitter)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188560"/>
                  </a:ext>
                </a:extLst>
              </a:tr>
              <a:tr h="347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Alternative Text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Jack Dorsey and Twitter employees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022205"/>
                  </a:ext>
                </a:extLst>
              </a:tr>
              <a:tr h="599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Type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ImageType.main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0638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550BB32-E6BD-6A2A-80A4-4AF42130206A}"/>
              </a:ext>
            </a:extLst>
          </p:cNvPr>
          <p:cNvSpPr txBox="1"/>
          <p:nvPr/>
        </p:nvSpPr>
        <p:spPr>
          <a:xfrm>
            <a:off x="2303450" y="5427196"/>
            <a:ext cx="328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Metadata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305823749"/>
      </p:ext>
    </p:extLst>
  </p:cSld>
  <p:clrMapOvr>
    <a:masterClrMapping/>
  </p:clrMapOvr>
</p:sld>
</file>

<file path=ppt/theme/theme1.xml><?xml version="1.0" encoding="utf-8"?>
<a:theme xmlns:a="http://schemas.openxmlformats.org/drawingml/2006/main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hicago" id="{CFAA2610-EF68-2342-A71B-BDE9C170BA18}" vid="{B0365B56-F18B-384A-96E5-38458130AA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UChicago</Template>
  <TotalTime>2316</TotalTime>
  <Words>2229</Words>
  <Application>Microsoft Macintosh PowerPoint</Application>
  <PresentationFormat>Widescreen</PresentationFormat>
  <Paragraphs>396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LinBiolinumTI</vt:lpstr>
      <vt:lpstr>LinLibertineT</vt:lpstr>
      <vt:lpstr>LinLibertineTB</vt:lpstr>
      <vt:lpstr>Söhne</vt:lpstr>
      <vt:lpstr>Arial</vt:lpstr>
      <vt:lpstr>Calibri</vt:lpstr>
      <vt:lpstr>Cambria Math</vt:lpstr>
      <vt:lpstr>Helvetica</vt:lpstr>
      <vt:lpstr>UChicago</vt:lpstr>
      <vt:lpstr>Examining the Interplay Between Politicians' Facial Expressions in Media Images and News Corporation Bias</vt:lpstr>
      <vt:lpstr>Introduction and Background</vt:lpstr>
      <vt:lpstr>Media Bias</vt:lpstr>
      <vt:lpstr>Media Bias Analysis</vt:lpstr>
      <vt:lpstr>Selection of Politicians Photos</vt:lpstr>
      <vt:lpstr>Facial Emotions</vt:lpstr>
      <vt:lpstr>Research Question</vt:lpstr>
      <vt:lpstr>Data Preparation</vt:lpstr>
      <vt:lpstr>Dataset</vt:lpstr>
      <vt:lpstr>Duplicates Identification</vt:lpstr>
      <vt:lpstr>Source of Images</vt:lpstr>
      <vt:lpstr>Methodologies</vt:lpstr>
      <vt:lpstr>Pretrained Models</vt:lpstr>
      <vt:lpstr>Overview of Methodology</vt:lpstr>
      <vt:lpstr>Name Recognition Model</vt:lpstr>
      <vt:lpstr>Name Recognition Model</vt:lpstr>
      <vt:lpstr>Face Crops for Influential Politicians</vt:lpstr>
      <vt:lpstr>Three Questions</vt:lpstr>
      <vt:lpstr>Without using prompts</vt:lpstr>
      <vt:lpstr>With using prompts</vt:lpstr>
      <vt:lpstr>Visualization of Face Embedding vector</vt:lpstr>
      <vt:lpstr>Emotion Logits</vt:lpstr>
      <vt:lpstr>Results</vt:lpstr>
      <vt:lpstr>Visualization</vt:lpstr>
      <vt:lpstr>Classification Models</vt:lpstr>
      <vt:lpstr>Classification Models (News Corporation)</vt:lpstr>
      <vt:lpstr>Classification Models (Political Bias)</vt:lpstr>
      <vt:lpstr>Discussion</vt:lpstr>
      <vt:lpstr>Possible Reasons of the results</vt:lpstr>
      <vt:lpstr>Possible Reasons of the results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Kuklenski</dc:creator>
  <cp:lastModifiedBy>Chenfeng Li</cp:lastModifiedBy>
  <cp:revision>181</cp:revision>
  <dcterms:created xsi:type="dcterms:W3CDTF">2019-01-18T20:37:24Z</dcterms:created>
  <dcterms:modified xsi:type="dcterms:W3CDTF">2024-04-19T14:30:04Z</dcterms:modified>
</cp:coreProperties>
</file>